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7" r:id="rId2"/>
    <p:sldId id="269" r:id="rId3"/>
    <p:sldId id="256" r:id="rId4"/>
    <p:sldId id="270" r:id="rId5"/>
    <p:sldId id="261" r:id="rId6"/>
    <p:sldId id="266" r:id="rId7"/>
    <p:sldId id="271" r:id="rId8"/>
    <p:sldId id="263" r:id="rId9"/>
    <p:sldId id="265" r:id="rId10"/>
    <p:sldId id="274" r:id="rId11"/>
    <p:sldId id="272" r:id="rId12"/>
    <p:sldId id="273" r:id="rId13"/>
    <p:sldId id="267" r:id="rId14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124"/>
    <a:srgbClr val="A22A86"/>
    <a:srgbClr val="EA831E"/>
    <a:srgbClr val="EC8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36058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283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1616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927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14031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174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921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1851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5252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949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72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422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05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1pPr>
            <a:lvl2pPr marL="685800" lvl="1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700" lvl="2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600" lvl="3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500" lvl="4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400" lvl="5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300" lvl="6" indent="-2286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200" lvl="7" indent="-228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6100" lvl="8" indent="-228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57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342900" lvl="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342900" lvl="0" indent="-257175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750">
                <a:solidFill>
                  <a:schemeClr val="dk2"/>
                </a:solidFill>
              </a:defRPr>
            </a:lvl1pPr>
            <a:lvl2pPr lvl="1" algn="r">
              <a:buNone/>
              <a:defRPr sz="750">
                <a:solidFill>
                  <a:schemeClr val="dk2"/>
                </a:solidFill>
              </a:defRPr>
            </a:lvl2pPr>
            <a:lvl3pPr lvl="2" algn="r">
              <a:buNone/>
              <a:defRPr sz="750">
                <a:solidFill>
                  <a:schemeClr val="dk2"/>
                </a:solidFill>
              </a:defRPr>
            </a:lvl3pPr>
            <a:lvl4pPr lvl="3" algn="r">
              <a:buNone/>
              <a:defRPr sz="750">
                <a:solidFill>
                  <a:schemeClr val="dk2"/>
                </a:solidFill>
              </a:defRPr>
            </a:lvl4pPr>
            <a:lvl5pPr lvl="4" algn="r">
              <a:buNone/>
              <a:defRPr sz="750">
                <a:solidFill>
                  <a:schemeClr val="dk2"/>
                </a:solidFill>
              </a:defRPr>
            </a:lvl5pPr>
            <a:lvl6pPr lvl="5" algn="r">
              <a:buNone/>
              <a:defRPr sz="750">
                <a:solidFill>
                  <a:schemeClr val="dk2"/>
                </a:solidFill>
              </a:defRPr>
            </a:lvl6pPr>
            <a:lvl7pPr lvl="6" algn="r">
              <a:buNone/>
              <a:defRPr sz="750">
                <a:solidFill>
                  <a:schemeClr val="dk2"/>
                </a:solidFill>
              </a:defRPr>
            </a:lvl7pPr>
            <a:lvl8pPr lvl="7" algn="r">
              <a:buNone/>
              <a:defRPr sz="750">
                <a:solidFill>
                  <a:schemeClr val="dk2"/>
                </a:solidFill>
              </a:defRPr>
            </a:lvl8pPr>
            <a:lvl9pPr lvl="8" algn="r">
              <a:buNone/>
              <a:defRPr sz="75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1E2A4C7-0ADF-4C27-A0BD-73DAD037196E}"/>
              </a:ext>
            </a:extLst>
          </p:cNvPr>
          <p:cNvSpPr txBox="1"/>
          <p:nvPr/>
        </p:nvSpPr>
        <p:spPr>
          <a:xfrm>
            <a:off x="36576" y="91440"/>
            <a:ext cx="4206240" cy="4889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AR" sz="1800" b="1" u="sng" cap="all" dirty="0">
                <a:solidFill>
                  <a:schemeClr val="accent4">
                    <a:lumMod val="50000"/>
                  </a:schemeClr>
                </a:solidFill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ORACIÓN DEL SÍNODO</a:t>
            </a:r>
            <a:endParaRPr lang="es-AR" sz="1800" b="1" u="sng" dirty="0">
              <a:solidFill>
                <a:schemeClr val="accent4">
                  <a:lumMod val="50000"/>
                </a:schemeClr>
              </a:solidFill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Estamos ante ti, Espíritu Santo, reunidos en tu nombre.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Tú que eres nuestro verdadero consejero: ven a nosotros, apóyanos,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entra en nuestros corazones.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Enséñanos el camino, muéstranos cómo alcanzar la meta.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Impide que perdamos el rumbo como personas débiles y pecadoras.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 permitas que la ignorancia nos lleve por falsos caminos.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41F54DA-7D50-4930-8D67-F43C9E0C6C6F}"/>
              </a:ext>
            </a:extLst>
          </p:cNvPr>
          <p:cNvSpPr txBox="1"/>
          <p:nvPr/>
        </p:nvSpPr>
        <p:spPr>
          <a:xfrm>
            <a:off x="4535424" y="186005"/>
            <a:ext cx="4572000" cy="544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Concédenos el don del discernimiento, para que no dejemos que nuestras acciones se guíen por prejuicios y falsas consideraciones.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Condúcenos a la unidad en ti, para que no nos desviemos del camino de la verdad y la justicia, sino que en nuestro peregrinaje terrenal nos esforcemos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alcanzar la vida eterna.</a:t>
            </a:r>
          </a:p>
          <a:p>
            <a:pPr algn="ctr" fontAlgn="base">
              <a:lnSpc>
                <a:spcPct val="150000"/>
              </a:lnSpc>
            </a:pPr>
            <a:r>
              <a:rPr lang="es-AR" sz="1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Esto te lo pedimos a ti, que obras en todo tiempo y lugar, en comunión con el Padre y el Hijo por los siglos de los siglos. Amén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152A8289-1CD2-4E4C-8944-E86DB1CE1A2F}"/>
              </a:ext>
            </a:extLst>
          </p:cNvPr>
          <p:cNvCxnSpPr>
            <a:cxnSpLocks/>
          </p:cNvCxnSpPr>
          <p:nvPr/>
        </p:nvCxnSpPr>
        <p:spPr>
          <a:xfrm>
            <a:off x="4389120" y="0"/>
            <a:ext cx="0" cy="5422392"/>
          </a:xfrm>
          <a:prstGeom prst="line">
            <a:avLst/>
          </a:prstGeom>
          <a:ln w="168275">
            <a:solidFill>
              <a:srgbClr val="EA831E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07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0" y="636697"/>
            <a:ext cx="8859404" cy="558460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El objetivo no es producir un resumen de todo lo que dicho, sino  </a:t>
            </a:r>
            <a:r>
              <a:rPr lang="es-AR" sz="2000" dirty="0">
                <a:solidFill>
                  <a:srgbClr val="000000"/>
                </a:solidFill>
                <a:latin typeface="Avenir LT Std"/>
              </a:rPr>
              <a:t>discernir</a:t>
            </a: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, eligiendo y escribiendo lo que </a:t>
            </a:r>
            <a:r>
              <a:rPr lang="es-AR" sz="2000" dirty="0">
                <a:solidFill>
                  <a:srgbClr val="000000"/>
                </a:solidFill>
                <a:latin typeface="Avenir LT Std"/>
              </a:rPr>
              <a:t>contribuirá</a:t>
            </a: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 a la siguiente etapa sinodal. </a:t>
            </a:r>
            <a:endParaRPr lang="es-AR" sz="2000" dirty="0">
              <a:solidFill>
                <a:schemeClr val="tx1"/>
              </a:solidFill>
              <a:latin typeface="Avenir LT Std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dirty="0">
                <a:solidFill>
                  <a:schemeClr val="tx1"/>
                </a:solidFill>
                <a:latin typeface="Avenir LT Std"/>
              </a:rPr>
              <a:t>Precisa y transparente, </a:t>
            </a:r>
            <a:r>
              <a:rPr lang="es-AR" sz="2000" b="0" dirty="0">
                <a:solidFill>
                  <a:schemeClr val="tx1"/>
                </a:solidFill>
                <a:latin typeface="Avenir LT Std"/>
              </a:rPr>
              <a:t>reflejando la gama de miradas críticas y las opiniones de la minoría. </a:t>
            </a:r>
            <a:r>
              <a:rPr lang="es-AR" sz="2000" dirty="0">
                <a:solidFill>
                  <a:schemeClr val="tx1"/>
                </a:solidFill>
                <a:latin typeface="Avenir LT Std"/>
              </a:rPr>
              <a:t>Mensaje </a:t>
            </a:r>
            <a:r>
              <a:rPr lang="es-AR" sz="2000" b="0" dirty="0">
                <a:solidFill>
                  <a:schemeClr val="tx1"/>
                </a:solidFill>
                <a:latin typeface="Avenir LT Std"/>
              </a:rPr>
              <a:t>claro y bien comunicado.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Informar de tendencias comunes y de convergencia, y destacar puntos que inspiran una mirada o abren un nuevo horizonte.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Prestar especial atención a las voces de los que no suelen ser escuchados. 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Subrayar las </a:t>
            </a:r>
            <a:r>
              <a:rPr lang="es-AR" sz="2000" i="1" dirty="0">
                <a:solidFill>
                  <a:srgbClr val="000000"/>
                </a:solidFill>
                <a:latin typeface="Avenir LT Std"/>
              </a:rPr>
              <a:t>experiencias </a:t>
            </a: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positivas y las desafiantes y negativas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s-AR" sz="2000" b="0" dirty="0">
                <a:solidFill>
                  <a:srgbClr val="000000"/>
                </a:solidFill>
                <a:latin typeface="Avenir LT Std"/>
              </a:rPr>
              <a:t>Transmitir algo sobre la experiencia de la reunión: las actitudes de los participantes, las alegrías y desafíos de comprometerse juntos en el                 discernimiento, etc. </a:t>
            </a:r>
            <a:endParaRPr lang="es-AR" sz="2000" b="0" dirty="0">
              <a:solidFill>
                <a:schemeClr val="tx1"/>
              </a:solidFill>
              <a:latin typeface="Avenir LT Std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s-AR" sz="2000" dirty="0">
              <a:solidFill>
                <a:schemeClr val="tx1"/>
              </a:solidFill>
              <a:latin typeface="Avenir LT Std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62A3591-574D-41B6-B7FB-48E06B41FEE6}"/>
              </a:ext>
            </a:extLst>
          </p:cNvPr>
          <p:cNvSpPr txBox="1"/>
          <p:nvPr/>
        </p:nvSpPr>
        <p:spPr>
          <a:xfrm>
            <a:off x="-35444" y="131975"/>
            <a:ext cx="8859404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Síntesis del camino parroquial: </a:t>
            </a:r>
            <a:r>
              <a:rPr lang="es-AR" sz="1600" dirty="0">
                <a:solidFill>
                  <a:schemeClr val="tx1"/>
                </a:solidFill>
                <a:latin typeface="Avenir LT Std"/>
              </a:rPr>
              <a:t>Carilla (400 palabras) hasta el 30/04/22.</a:t>
            </a:r>
          </a:p>
          <a:p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21959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182880" y="1141782"/>
            <a:ext cx="8955463" cy="41957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AR" sz="1800" dirty="0">
                <a:solidFill>
                  <a:schemeClr val="tx1"/>
                </a:solidFill>
              </a:rPr>
              <a:t>Fomentar la participación, especialmente de personas que reflejen una diversidad de comunidades, experiencias, culturas, edades y estilos de vida.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endParaRPr lang="es-AR" sz="18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AR" sz="1800" dirty="0">
                <a:solidFill>
                  <a:schemeClr val="tx1"/>
                </a:solidFill>
              </a:rPr>
              <a:t>Enviar con anticipación el material preparatorio para la oración y la reflexión (texto breve sobre los principios de la </a:t>
            </a:r>
            <a:r>
              <a:rPr lang="es-AR" sz="1800" dirty="0" err="1">
                <a:solidFill>
                  <a:schemeClr val="tx1"/>
                </a:solidFill>
              </a:rPr>
              <a:t>sinodalidad</a:t>
            </a:r>
            <a:r>
              <a:rPr lang="es-AR" sz="1800" dirty="0">
                <a:solidFill>
                  <a:schemeClr val="tx1"/>
                </a:solidFill>
              </a:rPr>
              <a:t>, principales preguntas y algunas sugerencias para rezar y discernir estas cuestiones)}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endParaRPr lang="es-AR" sz="180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50000"/>
              </a:lnSpc>
              <a:buAutoNum type="arabicPeriod"/>
            </a:pPr>
            <a:r>
              <a:rPr lang="es-AR" sz="1800" dirty="0">
                <a:solidFill>
                  <a:schemeClr val="tx1"/>
                </a:solidFill>
              </a:rPr>
              <a:t>Las cuestiones </a:t>
            </a:r>
            <a:r>
              <a:rPr lang="es-AR" sz="1800" i="1" dirty="0">
                <a:solidFill>
                  <a:schemeClr val="tx1"/>
                </a:solidFill>
              </a:rPr>
              <a:t>principales de reflexión</a:t>
            </a:r>
            <a:r>
              <a:rPr lang="es-AR" sz="1800" dirty="0">
                <a:solidFill>
                  <a:schemeClr val="tx1"/>
                </a:solidFill>
              </a:rPr>
              <a:t> deben ser pertinentes y sintéticas. (Menos preguntas que permitan mayor diálogo)</a:t>
            </a:r>
          </a:p>
          <a:p>
            <a:pPr marL="342900" indent="-342900" algn="l">
              <a:lnSpc>
                <a:spcPct val="150000"/>
              </a:lnSpc>
              <a:buAutoNum type="arabicPeriod"/>
            </a:pPr>
            <a:endParaRPr lang="es-AR" sz="18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62A3591-574D-41B6-B7FB-48E06B41FEE6}"/>
              </a:ext>
            </a:extLst>
          </p:cNvPr>
          <p:cNvSpPr txBox="1"/>
          <p:nvPr/>
        </p:nvSpPr>
        <p:spPr>
          <a:xfrm>
            <a:off x="1" y="242864"/>
            <a:ext cx="9138342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Esquema 1: Apéndice B – </a:t>
            </a:r>
            <a:r>
              <a:rPr lang="es-ES" dirty="0" err="1"/>
              <a:t>Vademecum</a:t>
            </a:r>
            <a:endParaRPr lang="es-ES" dirty="0"/>
          </a:p>
          <a:p>
            <a:r>
              <a:rPr lang="es-AR" sz="1500" dirty="0"/>
              <a:t>Sugerencias para la organización de una reunión de consulta sinodal</a:t>
            </a:r>
          </a:p>
        </p:txBody>
      </p:sp>
    </p:spTree>
    <p:extLst>
      <p:ext uri="{BB962C8B-B14F-4D97-AF65-F5344CB8AC3E}">
        <p14:creationId xmlns:p14="http://schemas.microsoft.com/office/powerpoint/2010/main" val="358182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5657" y="471928"/>
            <a:ext cx="9138343" cy="548836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AR" sz="1800" dirty="0">
                <a:solidFill>
                  <a:schemeClr val="tx1"/>
                </a:solidFill>
              </a:rPr>
              <a:t>En grupos de 6-7 personas de diferente origen: </a:t>
            </a:r>
          </a:p>
          <a:p>
            <a:pPr algn="just">
              <a:lnSpc>
                <a:spcPct val="150000"/>
              </a:lnSpc>
            </a:pPr>
            <a:r>
              <a:rPr lang="es-AR" sz="1800" b="0" u="sng" dirty="0">
                <a:solidFill>
                  <a:schemeClr val="tx1"/>
                </a:solidFill>
              </a:rPr>
              <a:t>Parte 1:</a:t>
            </a:r>
            <a:r>
              <a:rPr lang="es-AR" sz="1800" dirty="0">
                <a:solidFill>
                  <a:schemeClr val="tx1"/>
                </a:solidFill>
              </a:rPr>
              <a:t> Cada uno comparte el fruto de su propia oración, en relación con las preguntas de reflexión previamente facilitadas. </a:t>
            </a:r>
            <a:r>
              <a:rPr lang="es-AR" sz="1800" b="0" dirty="0">
                <a:solidFill>
                  <a:schemeClr val="tx1"/>
                </a:solidFill>
              </a:rPr>
              <a:t>(No hay debate. Escucha profunda)</a:t>
            </a:r>
          </a:p>
          <a:p>
            <a:pPr algn="just">
              <a:lnSpc>
                <a:spcPct val="150000"/>
              </a:lnSpc>
            </a:pPr>
            <a:endParaRPr lang="es-AR" sz="1800" b="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sz="1800" b="0" u="sng" dirty="0">
                <a:solidFill>
                  <a:schemeClr val="tx1"/>
                </a:solidFill>
              </a:rPr>
              <a:t>Parte 2:</a:t>
            </a:r>
            <a:r>
              <a:rPr lang="es-AR" sz="1800" dirty="0">
                <a:solidFill>
                  <a:schemeClr val="tx1"/>
                </a:solidFill>
              </a:rPr>
              <a:t> Luego de un tiempo de silencio, cada uno comparte lo que más le impresionó de la primera parte y del tiempo de silencio. </a:t>
            </a:r>
            <a:r>
              <a:rPr lang="es-AR" sz="1800" b="0" dirty="0">
                <a:solidFill>
                  <a:schemeClr val="tx1"/>
                </a:solidFill>
              </a:rPr>
              <a:t>(Se dialoga y se comparte)</a:t>
            </a:r>
          </a:p>
          <a:p>
            <a:pPr algn="just">
              <a:lnSpc>
                <a:spcPct val="150000"/>
              </a:lnSpc>
            </a:pPr>
            <a:endParaRPr lang="es-AR" sz="1800" b="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AR" sz="1800" b="0" u="sng" dirty="0">
                <a:solidFill>
                  <a:schemeClr val="tx1"/>
                </a:solidFill>
              </a:rPr>
              <a:t>Parte 3:</a:t>
            </a:r>
            <a:r>
              <a:rPr lang="es-AR" sz="1800" dirty="0">
                <a:solidFill>
                  <a:schemeClr val="tx1"/>
                </a:solidFill>
              </a:rPr>
              <a:t> Luego de un nuevo tiempo de silencio, reflexionan sobre qué se suscitó en la conversación y qué les afectó más profundamente. </a:t>
            </a:r>
            <a:r>
              <a:rPr lang="es-AR" sz="1800" b="0" dirty="0">
                <a:solidFill>
                  <a:schemeClr val="tx1"/>
                </a:solidFill>
              </a:rPr>
              <a:t>(También se comparten intuiciones y preguntas sin respuesta aún.)</a:t>
            </a:r>
          </a:p>
          <a:p>
            <a:pPr algn="just">
              <a:lnSpc>
                <a:spcPct val="150000"/>
              </a:lnSpc>
            </a:pPr>
            <a:r>
              <a:rPr lang="es-AR" sz="1800" dirty="0">
                <a:solidFill>
                  <a:schemeClr val="tx1"/>
                </a:solidFill>
              </a:rPr>
              <a:t>                </a:t>
            </a:r>
            <a:r>
              <a:rPr lang="es-AR" sz="2000" dirty="0">
                <a:solidFill>
                  <a:schemeClr val="accent1">
                    <a:lumMod val="50000"/>
                  </a:schemeClr>
                </a:solidFill>
              </a:rPr>
              <a:t>cada grupo tendrá un moderador y un secretario para tomar notas</a:t>
            </a:r>
            <a:endParaRPr lang="es-AR" sz="2000" b="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es-AR" sz="1800" b="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es-AR" sz="1800" dirty="0">
              <a:solidFill>
                <a:schemeClr val="tx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62A3591-574D-41B6-B7FB-48E06B41FEE6}"/>
              </a:ext>
            </a:extLst>
          </p:cNvPr>
          <p:cNvSpPr txBox="1"/>
          <p:nvPr/>
        </p:nvSpPr>
        <p:spPr>
          <a:xfrm>
            <a:off x="0" y="94899"/>
            <a:ext cx="541324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b="0" dirty="0"/>
              <a:t>Método de </a:t>
            </a:r>
            <a:r>
              <a:rPr lang="es-AR" b="0" i="1" dirty="0"/>
              <a:t>conversación espiritual </a:t>
            </a:r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387166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56299F9-00AB-489D-8389-140FF949CADD}"/>
              </a:ext>
            </a:extLst>
          </p:cNvPr>
          <p:cNvSpPr txBox="1"/>
          <p:nvPr/>
        </p:nvSpPr>
        <p:spPr>
          <a:xfrm>
            <a:off x="-320041" y="270296"/>
            <a:ext cx="682491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Esquema 2: </a:t>
            </a:r>
            <a:r>
              <a:rPr lang="es-AR" dirty="0"/>
              <a:t>Formularios de Google</a:t>
            </a:r>
            <a:endParaRPr lang="es-AR" sz="15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8607BF4-C07A-4253-904D-DCF34743BE07}"/>
              </a:ext>
            </a:extLst>
          </p:cNvPr>
          <p:cNvSpPr txBox="1"/>
          <p:nvPr/>
        </p:nvSpPr>
        <p:spPr>
          <a:xfrm>
            <a:off x="64008" y="1209080"/>
            <a:ext cx="580992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Esquema 3: </a:t>
            </a:r>
            <a:r>
              <a:rPr lang="es-AR" dirty="0"/>
              <a:t>Pastoral de Juventud</a:t>
            </a:r>
            <a:endParaRPr lang="es-AR" sz="1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113EFE8-E838-4383-A366-4BDAA7AC0251}"/>
              </a:ext>
            </a:extLst>
          </p:cNvPr>
          <p:cNvSpPr txBox="1"/>
          <p:nvPr/>
        </p:nvSpPr>
        <p:spPr>
          <a:xfrm>
            <a:off x="320040" y="2230160"/>
            <a:ext cx="850392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algn="l"/>
            <a:r>
              <a:rPr lang="es-ES" dirty="0"/>
              <a:t>Esquema 4: </a:t>
            </a:r>
            <a:r>
              <a:rPr lang="es-AR" dirty="0"/>
              <a:t>Esquema de la experiencia en la Parroquia San Roque González</a:t>
            </a:r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14668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50843E3A-BEE3-4E7F-ABDF-3C2759A70F5A}"/>
              </a:ext>
            </a:extLst>
          </p:cNvPr>
          <p:cNvSpPr txBox="1"/>
          <p:nvPr/>
        </p:nvSpPr>
        <p:spPr>
          <a:xfrm>
            <a:off x="681228" y="2025950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Parte 1: Retomamos algunas ideas centrales…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785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8EA2430C-6676-4B74-8221-4813393868B2}"/>
              </a:ext>
            </a:extLst>
          </p:cNvPr>
          <p:cNvSpPr txBox="1"/>
          <p:nvPr/>
        </p:nvSpPr>
        <p:spPr>
          <a:xfrm>
            <a:off x="353187" y="241529"/>
            <a:ext cx="14996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rPr>
              <a:t>Sínodo</a:t>
            </a:r>
            <a:endParaRPr lang="es-A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8300A41-C3B0-43FD-9BA2-65B83A509D88}"/>
              </a:ext>
            </a:extLst>
          </p:cNvPr>
          <p:cNvSpPr txBox="1"/>
          <p:nvPr/>
        </p:nvSpPr>
        <p:spPr>
          <a:xfrm>
            <a:off x="2364867" y="241528"/>
            <a:ext cx="27523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Caminar juntos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xmlns="" id="{B870889B-CF4A-4975-9C9D-39D969354109}"/>
              </a:ext>
            </a:extLst>
          </p:cNvPr>
          <p:cNvSpPr/>
          <p:nvPr/>
        </p:nvSpPr>
        <p:spPr>
          <a:xfrm>
            <a:off x="1752219" y="40768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E3A7C8C0-9B2C-47F4-9F71-AE9E89AE7849}"/>
              </a:ext>
            </a:extLst>
          </p:cNvPr>
          <p:cNvSpPr txBox="1"/>
          <p:nvPr/>
        </p:nvSpPr>
        <p:spPr>
          <a:xfrm>
            <a:off x="155829" y="2078479"/>
            <a:ext cx="47365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Ejercicio</a:t>
            </a:r>
            <a:r>
              <a:rPr lang="es-ES" sz="2000" dirty="0">
                <a:effectLst/>
                <a:latin typeface="Droid Sans"/>
                <a:ea typeface="Droid Sans"/>
                <a:cs typeface="Droid Sans"/>
              </a:rPr>
              <a:t> </a:t>
            </a:r>
            <a:r>
              <a:rPr lang="es-ES" sz="2000" b="1" dirty="0">
                <a:solidFill>
                  <a:schemeClr val="tx1"/>
                </a:solidFill>
                <a:latin typeface="Droid Sans"/>
              </a:rPr>
              <a:t>de escucha del Espíritu Santo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xmlns="" id="{B053779F-7446-4574-9FAD-7A6C54FADAC2}"/>
              </a:ext>
            </a:extLst>
          </p:cNvPr>
          <p:cNvSpPr/>
          <p:nvPr/>
        </p:nvSpPr>
        <p:spPr>
          <a:xfrm>
            <a:off x="4989195" y="2147506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AEC33667-D6BD-4F88-A7BB-46C4AB9CA793}"/>
              </a:ext>
            </a:extLst>
          </p:cNvPr>
          <p:cNvSpPr txBox="1"/>
          <p:nvPr/>
        </p:nvSpPr>
        <p:spPr>
          <a:xfrm>
            <a:off x="100584" y="1475378"/>
            <a:ext cx="28163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Tarea de los obispos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xmlns="" id="{69460415-C806-402A-AA8B-18922C2C5FC5}"/>
              </a:ext>
            </a:extLst>
          </p:cNvPr>
          <p:cNvSpPr/>
          <p:nvPr/>
        </p:nvSpPr>
        <p:spPr>
          <a:xfrm>
            <a:off x="2647188" y="1582880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4428A85C-0197-4182-A9E9-072BD4EE0F46}"/>
              </a:ext>
            </a:extLst>
          </p:cNvPr>
          <p:cNvSpPr txBox="1"/>
          <p:nvPr/>
        </p:nvSpPr>
        <p:spPr>
          <a:xfrm>
            <a:off x="3236214" y="1484522"/>
            <a:ext cx="6026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Escuchar la voz y el sentir de la Iglesia particular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4DFB079C-7565-46FA-9C52-D6D3C4FF1A9F}"/>
              </a:ext>
            </a:extLst>
          </p:cNvPr>
          <p:cNvSpPr txBox="1"/>
          <p:nvPr/>
        </p:nvSpPr>
        <p:spPr>
          <a:xfrm>
            <a:off x="5684520" y="2106577"/>
            <a:ext cx="3139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Escucharse mutuamente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CD4059F6-857C-4AF1-9E14-4B6D3864ED26}"/>
              </a:ext>
            </a:extLst>
          </p:cNvPr>
          <p:cNvSpPr txBox="1"/>
          <p:nvPr/>
        </p:nvSpPr>
        <p:spPr>
          <a:xfrm>
            <a:off x="440054" y="930154"/>
            <a:ext cx="340042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rPr>
              <a:t>Sínodo de OBISPOS</a:t>
            </a:r>
            <a:endParaRPr lang="es-A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Flecha: a la derecha 32">
            <a:extLst>
              <a:ext uri="{FF2B5EF4-FFF2-40B4-BE49-F238E27FC236}">
                <a16:creationId xmlns:a16="http://schemas.microsoft.com/office/drawing/2014/main" xmlns="" id="{FC891B49-53D0-4DA3-A387-589A22FDDC60}"/>
              </a:ext>
            </a:extLst>
          </p:cNvPr>
          <p:cNvSpPr/>
          <p:nvPr/>
        </p:nvSpPr>
        <p:spPr>
          <a:xfrm>
            <a:off x="3808475" y="1071219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xmlns="" id="{3541F63E-576E-4A99-8CE6-E5A7AF426274}"/>
              </a:ext>
            </a:extLst>
          </p:cNvPr>
          <p:cNvSpPr txBox="1"/>
          <p:nvPr/>
        </p:nvSpPr>
        <p:spPr>
          <a:xfrm>
            <a:off x="4421122" y="935506"/>
            <a:ext cx="325983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latin typeface="Droid Sans"/>
              </a:rPr>
              <a:t>Órgano consultivo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D6233AF7-9A05-4932-A11C-A3240455C3D8}"/>
              </a:ext>
            </a:extLst>
          </p:cNvPr>
          <p:cNvSpPr txBox="1"/>
          <p:nvPr/>
        </p:nvSpPr>
        <p:spPr>
          <a:xfrm>
            <a:off x="854964" y="2736063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dirty="0"/>
              <a:t>¿Cuál es el tema de este Sínodo?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A29848D4-0919-4784-9D63-C25B0B542578}"/>
              </a:ext>
            </a:extLst>
          </p:cNvPr>
          <p:cNvSpPr txBox="1"/>
          <p:nvPr/>
        </p:nvSpPr>
        <p:spPr>
          <a:xfrm>
            <a:off x="4352544" y="3609312"/>
            <a:ext cx="500176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 sz="2000" b="1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sz="2300" dirty="0"/>
              <a:t>Por una Iglesia sinodal: </a:t>
            </a:r>
            <a:endParaRPr lang="es-AR" sz="2300" dirty="0"/>
          </a:p>
          <a:p>
            <a:r>
              <a:rPr lang="es-ES" sz="2300" dirty="0"/>
              <a:t>comunión, participación y misión</a:t>
            </a:r>
            <a:endParaRPr lang="es-AR" sz="2300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xmlns="" id="{C1D949B3-2E3E-487E-86A0-85C630CADA13}"/>
              </a:ext>
            </a:extLst>
          </p:cNvPr>
          <p:cNvSpPr txBox="1"/>
          <p:nvPr/>
        </p:nvSpPr>
        <p:spPr>
          <a:xfrm>
            <a:off x="173736" y="3609312"/>
            <a:ext cx="425196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500" b="1" dirty="0">
                <a:solidFill>
                  <a:srgbClr val="0070C0"/>
                </a:solidFill>
                <a:effectLst/>
                <a:latin typeface="Droid Sans"/>
                <a:ea typeface="Droid Sans"/>
                <a:cs typeface="Droid Sans"/>
              </a:rPr>
              <a:t>SINODALIDAD</a:t>
            </a:r>
            <a:endParaRPr lang="es-AR" sz="45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5" grpId="0" animBg="1"/>
      <p:bldP spid="18" grpId="0"/>
      <p:bldP spid="19" grpId="0" animBg="1"/>
      <p:bldP spid="22" grpId="0"/>
      <p:bldP spid="27" grpId="0" animBg="1"/>
      <p:bldP spid="30" grpId="0"/>
      <p:bldP spid="31" grpId="0"/>
      <p:bldP spid="32" grpId="0"/>
      <p:bldP spid="33" grpId="0" animBg="1"/>
      <p:bldP spid="34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274321" y="-5288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8EF6DDD-10EB-4B5A-9BC6-B0E41165CFA5}"/>
              </a:ext>
            </a:extLst>
          </p:cNvPr>
          <p:cNvSpPr txBox="1"/>
          <p:nvPr/>
        </p:nvSpPr>
        <p:spPr>
          <a:xfrm>
            <a:off x="316611" y="241529"/>
            <a:ext cx="14996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rPr>
              <a:t>Sínodo</a:t>
            </a:r>
            <a:endParaRPr lang="es-A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7C0B3FA-0CEA-4A5C-9EAB-5524C4D18972}"/>
              </a:ext>
            </a:extLst>
          </p:cNvPr>
          <p:cNvSpPr txBox="1"/>
          <p:nvPr/>
        </p:nvSpPr>
        <p:spPr>
          <a:xfrm>
            <a:off x="2364867" y="241528"/>
            <a:ext cx="275234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Caminar juntos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xmlns="" id="{56DD27C7-3479-4A33-8A44-E0C9EE1F7E25}"/>
              </a:ext>
            </a:extLst>
          </p:cNvPr>
          <p:cNvSpPr/>
          <p:nvPr/>
        </p:nvSpPr>
        <p:spPr>
          <a:xfrm>
            <a:off x="1752219" y="40768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5F50D12-F775-4C2F-841C-C72748EC5C9F}"/>
              </a:ext>
            </a:extLst>
          </p:cNvPr>
          <p:cNvSpPr txBox="1"/>
          <p:nvPr/>
        </p:nvSpPr>
        <p:spPr>
          <a:xfrm>
            <a:off x="353186" y="895437"/>
            <a:ext cx="212712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rPr>
              <a:t>Sinodalidad</a:t>
            </a:r>
            <a:endParaRPr lang="es-A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429FC5E-46B8-4E1F-AB0F-450287B7663B}"/>
              </a:ext>
            </a:extLst>
          </p:cNvPr>
          <p:cNvSpPr txBox="1"/>
          <p:nvPr/>
        </p:nvSpPr>
        <p:spPr>
          <a:xfrm>
            <a:off x="3089055" y="759467"/>
            <a:ext cx="5374859" cy="86177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2500" b="1" dirty="0">
                <a:solidFill>
                  <a:schemeClr val="tx1"/>
                </a:solidFill>
                <a:latin typeface="Droid Sans"/>
              </a:rPr>
              <a:t>Estilo peculiar que califica </a:t>
            </a:r>
          </a:p>
          <a:p>
            <a:pPr algn="ctr"/>
            <a:r>
              <a:rPr lang="es-AR" sz="2500" b="1" dirty="0">
                <a:solidFill>
                  <a:schemeClr val="tx1"/>
                </a:solidFill>
                <a:latin typeface="Droid Sans"/>
              </a:rPr>
              <a:t>la vida y la misión de la Iglesia.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3AA17ECF-0FAA-4077-9A9D-28544E7598E6}"/>
              </a:ext>
            </a:extLst>
          </p:cNvPr>
          <p:cNvSpPr txBox="1"/>
          <p:nvPr/>
        </p:nvSpPr>
        <p:spPr>
          <a:xfrm>
            <a:off x="554592" y="3094324"/>
            <a:ext cx="8034816" cy="47705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500" b="1" dirty="0">
                <a:solidFill>
                  <a:schemeClr val="tx1"/>
                </a:solidFill>
                <a:latin typeface="Droid Sans"/>
              </a:rPr>
              <a:t>La Iglesia </a:t>
            </a:r>
            <a:r>
              <a:rPr lang="es-ES" sz="2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roid Sans"/>
              </a:rPr>
              <a:t>ES SINODAL</a:t>
            </a:r>
            <a:r>
              <a:rPr lang="es-ES" sz="2500" b="1" dirty="0">
                <a:solidFill>
                  <a:schemeClr val="tx1"/>
                </a:solidFill>
                <a:latin typeface="Droid Sans"/>
              </a:rPr>
              <a:t>, </a:t>
            </a:r>
            <a:r>
              <a:rPr lang="es-ES" sz="2000" b="1" dirty="0">
                <a:solidFill>
                  <a:schemeClr val="tx1"/>
                </a:solidFill>
                <a:latin typeface="Droid Sans"/>
              </a:rPr>
              <a:t>como es madre, maestra, misionera. 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09864FE3-AA8F-42EA-BC12-AE1A3C78DB76}"/>
              </a:ext>
            </a:extLst>
          </p:cNvPr>
          <p:cNvSpPr txBox="1"/>
          <p:nvPr/>
        </p:nvSpPr>
        <p:spPr>
          <a:xfrm>
            <a:off x="-118872" y="3881338"/>
            <a:ext cx="24102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Droid Sans"/>
              </a:rPr>
              <a:t>Todos somos </a:t>
            </a:r>
            <a:r>
              <a:rPr lang="es-ES" sz="2200" b="1" dirty="0">
                <a:solidFill>
                  <a:srgbClr val="0070C0"/>
                </a:solidFill>
                <a:latin typeface="Droid Sans"/>
              </a:rPr>
              <a:t>SINODALES</a:t>
            </a:r>
            <a:endParaRPr lang="es-AR" sz="2200" b="1" dirty="0">
              <a:solidFill>
                <a:srgbClr val="0070C0"/>
              </a:solidFill>
              <a:latin typeface="Droid Sans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4A667630-8198-4CAE-BD5D-9934A7C85354}"/>
              </a:ext>
            </a:extLst>
          </p:cNvPr>
          <p:cNvSpPr txBox="1"/>
          <p:nvPr/>
        </p:nvSpPr>
        <p:spPr>
          <a:xfrm>
            <a:off x="2651760" y="3863737"/>
            <a:ext cx="14173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Bautismo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xmlns="" id="{59E9FCD5-9744-4119-83CF-C23DFE13C1E1}"/>
              </a:ext>
            </a:extLst>
          </p:cNvPr>
          <p:cNvSpPr/>
          <p:nvPr/>
        </p:nvSpPr>
        <p:spPr>
          <a:xfrm>
            <a:off x="2039112" y="3988575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1499193-62D1-450F-A10A-074B60D37E4D}"/>
              </a:ext>
            </a:extLst>
          </p:cNvPr>
          <p:cNvSpPr txBox="1"/>
          <p:nvPr/>
        </p:nvSpPr>
        <p:spPr>
          <a:xfrm>
            <a:off x="4548378" y="3892436"/>
            <a:ext cx="40104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Vocación y dignidad común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xmlns="" id="{1AAF6525-0963-4037-8D30-932D7AE3A490}"/>
              </a:ext>
            </a:extLst>
          </p:cNvPr>
          <p:cNvSpPr/>
          <p:nvPr/>
        </p:nvSpPr>
        <p:spPr>
          <a:xfrm>
            <a:off x="3935730" y="3987335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CEA42DE6-3022-4093-819C-204C49C4A2F8}"/>
              </a:ext>
            </a:extLst>
          </p:cNvPr>
          <p:cNvSpPr txBox="1"/>
          <p:nvPr/>
        </p:nvSpPr>
        <p:spPr>
          <a:xfrm>
            <a:off x="2705007" y="4497784"/>
            <a:ext cx="62910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b="1" dirty="0">
                <a:solidFill>
                  <a:schemeClr val="tx1"/>
                </a:solidFill>
                <a:latin typeface="Droid Sans"/>
              </a:rPr>
              <a:t>Experiencias de auténtica </a:t>
            </a:r>
            <a:r>
              <a:rPr lang="es-AR" sz="2000" b="1" dirty="0">
                <a:solidFill>
                  <a:srgbClr val="A22A86"/>
                </a:solidFill>
                <a:latin typeface="Droid Sans"/>
              </a:rPr>
              <a:t>escucha </a:t>
            </a:r>
            <a:r>
              <a:rPr lang="es-AR" sz="2000" b="1" dirty="0">
                <a:solidFill>
                  <a:schemeClr val="tx1"/>
                </a:solidFill>
                <a:latin typeface="Droid Sans"/>
              </a:rPr>
              <a:t>y</a:t>
            </a:r>
            <a:r>
              <a:rPr lang="es-AR" sz="2000" b="1" dirty="0">
                <a:solidFill>
                  <a:srgbClr val="A22A86"/>
                </a:solidFill>
                <a:latin typeface="Droid Sans"/>
              </a:rPr>
              <a:t> discernimiento</a:t>
            </a:r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xmlns="" id="{D83E4A82-778B-4348-B9F6-FBBAF5B36E4D}"/>
              </a:ext>
            </a:extLst>
          </p:cNvPr>
          <p:cNvSpPr/>
          <p:nvPr/>
        </p:nvSpPr>
        <p:spPr>
          <a:xfrm rot="1595124">
            <a:off x="2051381" y="4404030"/>
            <a:ext cx="740131" cy="18027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xmlns="" id="{352D018D-3DB3-4FFC-B214-359BB6D56A50}"/>
              </a:ext>
            </a:extLst>
          </p:cNvPr>
          <p:cNvSpPr/>
          <p:nvPr/>
        </p:nvSpPr>
        <p:spPr>
          <a:xfrm>
            <a:off x="2372868" y="1063412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61A5E603-E9A0-4846-B174-DD84D7575F5F}"/>
              </a:ext>
            </a:extLst>
          </p:cNvPr>
          <p:cNvSpPr txBox="1"/>
          <p:nvPr/>
        </p:nvSpPr>
        <p:spPr>
          <a:xfrm>
            <a:off x="2630521" y="1713278"/>
            <a:ext cx="644004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200" i="1" dirty="0">
                <a:solidFill>
                  <a:schemeClr val="tx1"/>
                </a:solidFill>
                <a:effectLst/>
                <a:latin typeface="Droid Sans"/>
                <a:ea typeface="Droid Sans"/>
                <a:cs typeface="Droid Sans"/>
              </a:rPr>
              <a:t>Caminamos juntos como Pueblo de Dios. </a:t>
            </a:r>
            <a:endParaRPr lang="es-AR" sz="2200" i="1" dirty="0">
              <a:solidFill>
                <a:schemeClr val="tx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75D6DAA-455C-42B7-89D6-D91AE1480CAE}"/>
              </a:ext>
            </a:extLst>
          </p:cNvPr>
          <p:cNvSpPr txBox="1"/>
          <p:nvPr/>
        </p:nvSpPr>
        <p:spPr>
          <a:xfrm>
            <a:off x="923546" y="2249779"/>
            <a:ext cx="7854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b="0" i="0" u="none" strike="noStrike" baseline="0" dirty="0">
                <a:solidFill>
                  <a:srgbClr val="002060"/>
                </a:solidFill>
                <a:latin typeface="Avenir LT Std"/>
              </a:rPr>
              <a:t>Debe expresarse en el modo ordinario de vivir y obrar de la Iglesia.</a:t>
            </a:r>
            <a:endParaRPr lang="es-AR" sz="2200" dirty="0">
              <a:solidFill>
                <a:srgbClr val="002060"/>
              </a:solidFill>
              <a:latin typeface="Avenir LT Std"/>
            </a:endParaRPr>
          </a:p>
        </p:txBody>
      </p:sp>
    </p:spTree>
    <p:extLst>
      <p:ext uri="{BB962C8B-B14F-4D97-AF65-F5344CB8AC3E}">
        <p14:creationId xmlns:p14="http://schemas.microsoft.com/office/powerpoint/2010/main" val="322225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10" grpId="0" animBg="1"/>
      <p:bldP spid="16" grpId="0" animBg="1"/>
      <p:bldP spid="17" grpId="0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146304" y="283773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>
                <a:solidFill>
                  <a:srgbClr val="0070C0"/>
                </a:solidFill>
              </a:rPr>
              <a:t>Sínodo sobre la SINODALIDAD: OBJETIVO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1801368" y="1059989"/>
            <a:ext cx="7534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Droid Sans"/>
              </a:rPr>
              <a:t>Reflexionar acerca de la Pregunta Fundamental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A2C5434-A7E9-45AC-A82D-8B17F0DB4BBB}"/>
              </a:ext>
            </a:extLst>
          </p:cNvPr>
          <p:cNvSpPr txBox="1"/>
          <p:nvPr/>
        </p:nvSpPr>
        <p:spPr>
          <a:xfrm>
            <a:off x="905256" y="1366243"/>
            <a:ext cx="843076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endParaRPr lang="es-AR" b="0" dirty="0"/>
          </a:p>
          <a:p>
            <a:r>
              <a:rPr lang="es-AR" b="0" dirty="0"/>
              <a:t> </a:t>
            </a:r>
            <a:r>
              <a:rPr lang="es-AR" dirty="0"/>
              <a:t>¿Cómo se realiza hoy este “caminar juntos” </a:t>
            </a:r>
          </a:p>
          <a:p>
            <a:r>
              <a:rPr lang="es-AR" dirty="0"/>
              <a:t>en nuestra Iglesia particular?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2185C5A-8AEB-4DFA-9CF6-AF140B722BDB}"/>
              </a:ext>
            </a:extLst>
          </p:cNvPr>
          <p:cNvSpPr txBox="1"/>
          <p:nvPr/>
        </p:nvSpPr>
        <p:spPr>
          <a:xfrm>
            <a:off x="1664208" y="3429000"/>
            <a:ext cx="733348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2600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b="1" dirty="0"/>
              <a:t>¿Qué pasos nos invita a dar el Espíritu para crecer en nuestro </a:t>
            </a:r>
            <a:r>
              <a:rPr lang="es-AR" b="1" i="1" dirty="0"/>
              <a:t>caminar juntos</a:t>
            </a:r>
            <a:r>
              <a:rPr lang="es-AR" b="1" dirty="0"/>
              <a:t>? </a:t>
            </a:r>
            <a:endParaRPr lang="es-AR" dirty="0"/>
          </a:p>
          <a:p>
            <a:endParaRPr lang="es-AR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AFC833AF-C64B-4515-9E2F-1F4C9722C15C}"/>
              </a:ext>
            </a:extLst>
          </p:cNvPr>
          <p:cNvSpPr txBox="1"/>
          <p:nvPr/>
        </p:nvSpPr>
        <p:spPr>
          <a:xfrm>
            <a:off x="146304" y="1859447"/>
            <a:ext cx="165506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2000" dirty="0"/>
              <a:t>REFLEXIÓN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2994CC2-2768-40C0-A309-BA7B6FF7B016}"/>
              </a:ext>
            </a:extLst>
          </p:cNvPr>
          <p:cNvSpPr txBox="1"/>
          <p:nvPr/>
        </p:nvSpPr>
        <p:spPr>
          <a:xfrm>
            <a:off x="77724" y="3530478"/>
            <a:ext cx="181508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2000" dirty="0"/>
              <a:t>PROPUESTA</a:t>
            </a:r>
          </a:p>
        </p:txBody>
      </p:sp>
    </p:spTree>
    <p:extLst>
      <p:ext uri="{BB962C8B-B14F-4D97-AF65-F5344CB8AC3E}">
        <p14:creationId xmlns:p14="http://schemas.microsoft.com/office/powerpoint/2010/main" val="26388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854964" y="114854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La pregunta fundamental </a:t>
            </a:r>
            <a:r>
              <a:rPr lang="es-ES" sz="1500" dirty="0"/>
              <a:t>(página 1)</a:t>
            </a:r>
            <a:endParaRPr lang="es-AR" sz="1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FC3DFD9-8A41-4AE2-99B3-F13B73EFB968}"/>
              </a:ext>
            </a:extLst>
          </p:cNvPr>
          <p:cNvSpPr txBox="1"/>
          <p:nvPr/>
        </p:nvSpPr>
        <p:spPr>
          <a:xfrm>
            <a:off x="672084" y="3689184"/>
            <a:ext cx="77998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tx1"/>
                </a:solidFill>
                <a:latin typeface="Droid Sans"/>
              </a:rPr>
              <a:t>¿Cuál es mi tarea como referente?</a:t>
            </a:r>
          </a:p>
          <a:p>
            <a:pPr algn="ctr"/>
            <a:r>
              <a:rPr lang="es-ES" sz="2000" b="1" dirty="0">
                <a:solidFill>
                  <a:schemeClr val="tx1"/>
                </a:solidFill>
                <a:latin typeface="Droid Sans"/>
              </a:rPr>
              <a:t>¿Cómo podemos trabajar en nuestras comunidades?</a:t>
            </a:r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xmlns="" id="{B0647CA8-F690-42E3-8E1C-0FCF092EC172}"/>
              </a:ext>
            </a:extLst>
          </p:cNvPr>
          <p:cNvSpPr/>
          <p:nvPr/>
        </p:nvSpPr>
        <p:spPr>
          <a:xfrm rot="5400000">
            <a:off x="4265676" y="808465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3368CDCD-4392-4BCB-B516-72430B7B85AB}"/>
              </a:ext>
            </a:extLst>
          </p:cNvPr>
          <p:cNvSpPr txBox="1"/>
          <p:nvPr/>
        </p:nvSpPr>
        <p:spPr>
          <a:xfrm>
            <a:off x="861060" y="1172510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Preguntas para la reflexión </a:t>
            </a:r>
            <a:r>
              <a:rPr lang="es-ES" sz="1500" dirty="0"/>
              <a:t>(página 3)</a:t>
            </a:r>
            <a:endParaRPr lang="es-AR" sz="1500" dirty="0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xmlns="" id="{CC0E7F93-4514-42C2-9592-6AF6EDFC6645}"/>
              </a:ext>
            </a:extLst>
          </p:cNvPr>
          <p:cNvSpPr/>
          <p:nvPr/>
        </p:nvSpPr>
        <p:spPr>
          <a:xfrm rot="5400000">
            <a:off x="4271772" y="1866121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1C55FAC-3096-405C-9719-8CBAAB2D433A}"/>
              </a:ext>
            </a:extLst>
          </p:cNvPr>
          <p:cNvSpPr txBox="1"/>
          <p:nvPr/>
        </p:nvSpPr>
        <p:spPr>
          <a:xfrm>
            <a:off x="854964" y="2430847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10 núcleos temáticos </a:t>
            </a:r>
            <a:r>
              <a:rPr lang="es-ES" sz="1500" dirty="0"/>
              <a:t>(página 4)</a:t>
            </a:r>
            <a:endParaRPr lang="es-AR" sz="1500" dirty="0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xmlns="" id="{1531EAB1-1EEE-4B1B-9DD0-96D6CABFDEC0}"/>
              </a:ext>
            </a:extLst>
          </p:cNvPr>
          <p:cNvSpPr/>
          <p:nvPr/>
        </p:nvSpPr>
        <p:spPr>
          <a:xfrm rot="5400000">
            <a:off x="4265676" y="3124458"/>
            <a:ext cx="612648" cy="21031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D6CAA07-EAAB-4F65-A70E-F6D8B205C09A}"/>
              </a:ext>
            </a:extLst>
          </p:cNvPr>
          <p:cNvSpPr txBox="1"/>
          <p:nvPr/>
        </p:nvSpPr>
        <p:spPr>
          <a:xfrm>
            <a:off x="2263140" y="4290480"/>
            <a:ext cx="64510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AR" sz="2000" b="1" dirty="0">
              <a:solidFill>
                <a:schemeClr val="tx1"/>
              </a:solidFill>
              <a:latin typeface="Droid Sans"/>
            </a:endParaRPr>
          </a:p>
        </p:txBody>
      </p:sp>
    </p:spTree>
    <p:extLst>
      <p:ext uri="{BB962C8B-B14F-4D97-AF65-F5344CB8AC3E}">
        <p14:creationId xmlns:p14="http://schemas.microsoft.com/office/powerpoint/2010/main" val="77823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50843E3A-BEE3-4E7F-ABDF-3C2759A70F5A}"/>
              </a:ext>
            </a:extLst>
          </p:cNvPr>
          <p:cNvSpPr txBox="1"/>
          <p:nvPr/>
        </p:nvSpPr>
        <p:spPr>
          <a:xfrm>
            <a:off x="681228" y="2025950"/>
            <a:ext cx="743407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Parte 2: Algunas nociones y propuestas…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8535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187452" y="316022"/>
            <a:ext cx="8769096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AR" sz="2000" dirty="0">
                <a:solidFill>
                  <a:srgbClr val="0070C0"/>
                </a:solidFill>
              </a:rPr>
              <a:t>El proceso sinodal es, ante todo, un </a:t>
            </a:r>
            <a:r>
              <a:rPr lang="es-AR" sz="2000" i="1" dirty="0">
                <a:solidFill>
                  <a:schemeClr val="tx1"/>
                </a:solidFill>
              </a:rPr>
              <a:t>proceso</a:t>
            </a:r>
            <a:r>
              <a:rPr lang="es-AR" sz="2000" dirty="0">
                <a:solidFill>
                  <a:schemeClr val="tx1"/>
                </a:solidFill>
              </a:rPr>
              <a:t> </a:t>
            </a:r>
            <a:r>
              <a:rPr lang="es-AR" sz="2000" i="1" dirty="0">
                <a:solidFill>
                  <a:schemeClr val="tx1"/>
                </a:solidFill>
              </a:rPr>
              <a:t>espiritual</a:t>
            </a:r>
            <a:r>
              <a:rPr lang="es-AR" sz="2000" dirty="0">
                <a:solidFill>
                  <a:srgbClr val="0070C0"/>
                </a:solidFill>
              </a:rPr>
              <a:t>. </a:t>
            </a:r>
            <a:r>
              <a:rPr lang="es-AR" sz="1700" dirty="0">
                <a:solidFill>
                  <a:srgbClr val="0070C0"/>
                </a:solidFill>
              </a:rPr>
              <a:t>(No es un ejercicio mecánico de recopilación de datos, ni una serie de reuniones y debates.)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F3B32CE1-5616-47A0-9E57-69EAC73B89C8}"/>
              </a:ext>
            </a:extLst>
          </p:cNvPr>
          <p:cNvSpPr txBox="1"/>
          <p:nvPr/>
        </p:nvSpPr>
        <p:spPr>
          <a:xfrm>
            <a:off x="253746" y="1195872"/>
            <a:ext cx="85039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285750" indent="-285750" algn="just">
              <a:buFont typeface="Arial" panose="020B0604020202020204" pitchFamily="34" charset="0"/>
              <a:buChar char="•"/>
              <a:defRPr sz="2000" b="1">
                <a:solidFill>
                  <a:srgbClr val="0070C0"/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dirty="0"/>
              <a:t>Utilizar </a:t>
            </a:r>
            <a:r>
              <a:rPr lang="es-AR" i="1" dirty="0">
                <a:solidFill>
                  <a:schemeClr val="tx1"/>
                </a:solidFill>
              </a:rPr>
              <a:t>instancias sinodales </a:t>
            </a:r>
            <a:r>
              <a:rPr lang="es-AR" dirty="0"/>
              <a:t>ya </a:t>
            </a:r>
            <a:r>
              <a:rPr lang="es-AR" i="1" dirty="0">
                <a:solidFill>
                  <a:schemeClr val="tx1"/>
                </a:solidFill>
              </a:rPr>
              <a:t>existentes</a:t>
            </a:r>
            <a:r>
              <a:rPr lang="es-AR" dirty="0"/>
              <a:t>. </a:t>
            </a:r>
            <a:r>
              <a:rPr lang="es-AR" sz="1700" dirty="0"/>
              <a:t>(Por </a:t>
            </a:r>
            <a:r>
              <a:rPr lang="es-AR" sz="1700" dirty="0" err="1"/>
              <a:t>ej</a:t>
            </a:r>
            <a:r>
              <a:rPr lang="es-AR" sz="1700" dirty="0"/>
              <a:t>: Consejo Pastoral)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95B327CA-64BD-4411-B4A2-B85CA2A71247}"/>
              </a:ext>
            </a:extLst>
          </p:cNvPr>
          <p:cNvSpPr txBox="1"/>
          <p:nvPr/>
        </p:nvSpPr>
        <p:spPr>
          <a:xfrm>
            <a:off x="253746" y="2215427"/>
            <a:ext cx="8636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285750" indent="-285750" algn="just">
              <a:buFont typeface="Arial" panose="020B0604020202020204" pitchFamily="34" charset="0"/>
              <a:buChar char="•"/>
              <a:defRPr sz="2000" b="1">
                <a:solidFill>
                  <a:srgbClr val="0070C0"/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dirty="0"/>
              <a:t>Reuniones presenciales y/o virtuales, llamadas, grupos de chat, etc.  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6600CFE6-B200-4D4A-A42B-E4EE607D551A}"/>
              </a:ext>
            </a:extLst>
          </p:cNvPr>
          <p:cNvSpPr txBox="1"/>
          <p:nvPr/>
        </p:nvSpPr>
        <p:spPr>
          <a:xfrm>
            <a:off x="320040" y="3486613"/>
            <a:ext cx="87690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285750" indent="-285750" algn="just">
              <a:buFont typeface="Arial" panose="020B0604020202020204" pitchFamily="34" charset="0"/>
              <a:buChar char="•"/>
              <a:defRPr sz="2000" b="1">
                <a:solidFill>
                  <a:srgbClr val="0070C0"/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AR" i="1" dirty="0">
                <a:solidFill>
                  <a:schemeClr val="tx1"/>
                </a:solidFill>
              </a:rPr>
              <a:t>Variedad de estímulos </a:t>
            </a:r>
            <a:r>
              <a:rPr lang="es-AR" dirty="0"/>
              <a:t>en forma de preguntas/imágenes/escenarios, materiales de oración, reflexiones bíblicas y música sacra, obras de arte, poesía, etc., para </a:t>
            </a:r>
            <a:r>
              <a:rPr lang="es-AR" i="1" dirty="0">
                <a:solidFill>
                  <a:schemeClr val="tx1"/>
                </a:solidFill>
              </a:rPr>
              <a:t>estimular la reflexión y el diálogo</a:t>
            </a:r>
            <a:r>
              <a:rPr lang="es-AR" dirty="0"/>
              <a:t>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34EFB069-817E-4DE3-AD51-27EAAADC19FD}"/>
              </a:ext>
            </a:extLst>
          </p:cNvPr>
          <p:cNvSpPr txBox="1"/>
          <p:nvPr/>
        </p:nvSpPr>
        <p:spPr>
          <a:xfrm>
            <a:off x="752094" y="2756947"/>
            <a:ext cx="81381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1400" b="1" i="0" u="none" strike="noStrike" baseline="0" dirty="0">
                <a:solidFill>
                  <a:srgbClr val="000000"/>
                </a:solidFill>
                <a:latin typeface="Avenir LT Std"/>
              </a:rPr>
              <a:t>Se recomienda que se celebren varias / diversas para permitir un ambiente más interactivo de intercambio 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7628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100000" l="0" r="99558"/>
                    </a14:imgEffect>
                  </a14:imgLayer>
                </a14:imgProps>
              </a:ext>
            </a:extLst>
          </a:blip>
          <a:srcRect t="13466"/>
          <a:stretch/>
        </p:blipFill>
        <p:spPr>
          <a:xfrm>
            <a:off x="320040" y="0"/>
            <a:ext cx="85039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75A4AEB-4FEA-4133-8BE3-76A20B95EA5D}"/>
              </a:ext>
            </a:extLst>
          </p:cNvPr>
          <p:cNvSpPr txBox="1"/>
          <p:nvPr/>
        </p:nvSpPr>
        <p:spPr>
          <a:xfrm>
            <a:off x="0" y="977190"/>
            <a:ext cx="8955463" cy="40495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s-AR" sz="2200" dirty="0">
                <a:solidFill>
                  <a:schemeClr val="tx1"/>
                </a:solidFill>
              </a:rPr>
              <a:t>Guiar y animar la fase en sus parroquias y movimientos. 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s-AR" sz="2200" dirty="0">
                <a:solidFill>
                  <a:schemeClr val="tx1"/>
                </a:solidFill>
              </a:rPr>
              <a:t>Hacer esfuerzos significativos para que puedan participar el mayor número posible de personas. 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s-AR" sz="2200" dirty="0">
                <a:solidFill>
                  <a:schemeClr val="tx1"/>
                </a:solidFill>
              </a:rPr>
              <a:t>Elaborar y enviar una síntesis (1 hoja) que exprese la mayor precisión y riqueza de contenidos la experiencia de las personas en su comunidad.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D62A3591-574D-41B6-B7FB-48E06B41FEE6}"/>
              </a:ext>
            </a:extLst>
          </p:cNvPr>
          <p:cNvSpPr txBox="1"/>
          <p:nvPr/>
        </p:nvSpPr>
        <p:spPr>
          <a:xfrm>
            <a:off x="182880" y="242864"/>
            <a:ext cx="488746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2600" b="1">
                <a:solidFill>
                  <a:schemeClr val="accent4">
                    <a:lumMod val="50000"/>
                  </a:schemeClr>
                </a:solidFill>
                <a:effectLst/>
                <a:latin typeface="Droid Sans"/>
                <a:ea typeface="Droid Sans"/>
                <a:cs typeface="Droid Sans"/>
              </a:defRPr>
            </a:lvl1pPr>
          </a:lstStyle>
          <a:p>
            <a:r>
              <a:rPr lang="es-ES" dirty="0"/>
              <a:t>El referente parroquial</a:t>
            </a:r>
            <a:endParaRPr lang="es-AR" sz="1500" dirty="0"/>
          </a:p>
        </p:txBody>
      </p:sp>
    </p:spTree>
    <p:extLst>
      <p:ext uri="{BB962C8B-B14F-4D97-AF65-F5344CB8AC3E}">
        <p14:creationId xmlns:p14="http://schemas.microsoft.com/office/powerpoint/2010/main" val="6847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913</Words>
  <Application>Microsoft Office PowerPoint</Application>
  <PresentationFormat>Presentación en pantalla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JaPal</dc:creator>
  <cp:lastModifiedBy>Luffi</cp:lastModifiedBy>
  <cp:revision>17</cp:revision>
  <dcterms:modified xsi:type="dcterms:W3CDTF">2022-03-14T13:34:07Z</dcterms:modified>
</cp:coreProperties>
</file>